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7" r:id="rId6"/>
    <p:sldId id="261" r:id="rId7"/>
    <p:sldId id="264" r:id="rId8"/>
    <p:sldId id="275" r:id="rId9"/>
    <p:sldId id="271" r:id="rId10"/>
    <p:sldId id="293" r:id="rId11"/>
    <p:sldId id="294" r:id="rId12"/>
    <p:sldId id="296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sr-Cyrl-RS" dirty="0"/>
              <a:t>Студијски програм математика и информатика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57042"/>
            <a:ext cx="4941770" cy="396660"/>
          </a:xfrm>
        </p:spPr>
        <p:txBody>
          <a:bodyPr/>
          <a:lstStyle/>
          <a:p>
            <a:r>
              <a:rPr lang="sr-Cyrl-RS" dirty="0"/>
              <a:t>ПРИРОДНО-МАТЕМАТИЧКИ ФАКУЛТЕТ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7BBB-063F-46DD-A888-A3B57D08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ХВАЛА НА ПАЖЊИ!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8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 НАМА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358934"/>
            <a:ext cx="5111750" cy="1525588"/>
          </a:xfrm>
        </p:spPr>
        <p:txBody>
          <a:bodyPr>
            <a:noAutofit/>
          </a:bodyPr>
          <a:lstStyle/>
          <a:p>
            <a:r>
              <a:rPr lang="sr-Cyrl-BA" sz="1500" dirty="0"/>
              <a:t>СП Математика и информатика је основан 1996. године и данас броји око 300 активних студената, и око 250 дипломираних студената.</a:t>
            </a:r>
          </a:p>
          <a:p>
            <a:r>
              <a:rPr lang="sr-Cyrl-BA" sz="1500" dirty="0"/>
              <a:t>Настава се организује на 3 циклуса студија: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BA" sz="1500" dirty="0"/>
              <a:t>Основне (математика и информатика)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BA" sz="1500" dirty="0"/>
              <a:t>Мастер (математика)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BA" sz="1500" dirty="0"/>
              <a:t>Докторске (математика)</a:t>
            </a: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481138"/>
            <a:ext cx="2141764" cy="5143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Cyrl-RS" sz="2000" b="1" dirty="0"/>
              <a:t>Основне студије</a:t>
            </a:r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2557463"/>
            <a:ext cx="2141764" cy="514350"/>
          </a:xfrm>
        </p:spPr>
        <p:txBody>
          <a:bodyPr/>
          <a:lstStyle/>
          <a:p>
            <a:r>
              <a:rPr lang="sr-Cyrl-RS" dirty="0"/>
              <a:t>Општи смјер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0800" y="3633788"/>
            <a:ext cx="2141764" cy="514350"/>
          </a:xfrm>
        </p:spPr>
        <p:txBody>
          <a:bodyPr/>
          <a:lstStyle/>
          <a:p>
            <a:r>
              <a:rPr lang="sr-Cyrl-RS" dirty="0"/>
              <a:t>Наставни смјер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000" y="4710114"/>
            <a:ext cx="2141764" cy="514350"/>
          </a:xfrm>
        </p:spPr>
        <p:txBody>
          <a:bodyPr/>
          <a:lstStyle/>
          <a:p>
            <a:r>
              <a:rPr lang="sr-Cyrl-RS" dirty="0"/>
              <a:t>Информатички смјер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5539095" cy="1010842"/>
          </a:xfrm>
        </p:spPr>
        <p:txBody>
          <a:bodyPr/>
          <a:lstStyle/>
          <a:p>
            <a:r>
              <a:rPr lang="sr-Cyrl-RS" dirty="0"/>
              <a:t>Трају 4 године и по завршетку истих остварите 240 </a:t>
            </a:r>
            <a:r>
              <a:rPr lang="en-US" dirty="0"/>
              <a:t>ECTS</a:t>
            </a:r>
            <a:r>
              <a:rPr lang="sr-Cyrl-RS" dirty="0"/>
              <a:t> бодова.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73328"/>
            <a:ext cx="5539095" cy="1010842"/>
          </a:xfrm>
        </p:spPr>
        <p:txBody>
          <a:bodyPr>
            <a:normAutofit/>
          </a:bodyPr>
          <a:lstStyle/>
          <a:p>
            <a:r>
              <a:rPr lang="sr-Cyrl-RS" dirty="0"/>
              <a:t>По завршетку се стиче звање </a:t>
            </a:r>
            <a:r>
              <a:rPr lang="sr-Cyrl-RS" i="1" dirty="0"/>
              <a:t>дипломирани математичар и информатичар, </a:t>
            </a:r>
            <a:r>
              <a:rPr lang="sr-Cyrl-RS" dirty="0"/>
              <a:t>знање из различитих области математике и информатике и запослење у научним институцијама, банкама, осигуравајућим кућама, ИТ сектору.</a:t>
            </a:r>
            <a:endParaRPr lang="en-US" i="1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>
            <a:normAutofit/>
          </a:bodyPr>
          <a:lstStyle/>
          <a:p>
            <a:r>
              <a:rPr lang="sr-Cyrl-RS" dirty="0"/>
              <a:t>По завршетку се стиче звање </a:t>
            </a:r>
            <a:r>
              <a:rPr lang="sr-Cyrl-RS" i="1" dirty="0"/>
              <a:t>дипломирани професор математике и информатике, </a:t>
            </a:r>
            <a:r>
              <a:rPr lang="sr-Cyrl-RS" dirty="0"/>
              <a:t>знање из различитих области математике и информатике, али и методике и педагогије ових области, а затим и запослење у школама и ИТ сектору.</a:t>
            </a:r>
            <a:endParaRPr lang="en-US" i="1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824430"/>
            <a:ext cx="5539095" cy="1010842"/>
          </a:xfrm>
        </p:spPr>
        <p:txBody>
          <a:bodyPr>
            <a:normAutofit/>
          </a:bodyPr>
          <a:lstStyle/>
          <a:p>
            <a:r>
              <a:rPr lang="sr-Cyrl-BA" dirty="0"/>
              <a:t>По завршетку се стиче звање </a:t>
            </a:r>
            <a:r>
              <a:rPr lang="sr-Cyrl-BA" i="1" dirty="0"/>
              <a:t>дипломирани информатичар, </a:t>
            </a:r>
            <a:r>
              <a:rPr lang="sr-Cyrl-BA" dirty="0"/>
              <a:t>практична знања из информатике и рачунарства и запослење у ИТ сектору, банкама и осигуравајућим кућама.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Зашто уписати математику и информатику?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080551"/>
            <a:ext cx="5111750" cy="21058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YACgES_-lms 0"/>
              </a:rPr>
              <a:t>Студенти СП Математика и информатика стичу темељна и примјенљива знања из различитих области математике и информатике која омогућавају обављање сложених математичких послова у различитим секторима.</a:t>
            </a:r>
            <a:endParaRPr lang="ru-RU" dirty="0">
              <a:solidFill>
                <a:srgbClr val="000000"/>
              </a:solidFill>
              <a:effectLst/>
              <a:latin typeface="YACgES_-lms 0"/>
            </a:endParaRP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YACgES_-lms 0"/>
              </a:rPr>
              <a:t>Да је наш факултет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YACgES_-lms 0"/>
              </a:rPr>
              <a:t>"признат у свијету"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YACgES_-lms 0"/>
              </a:rPr>
              <a:t> доказује и то што је десетак наших студената магистрирало и докторирало на престижним свјетским универзитетима.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Студенти који су дипломирали на СП Математикa и информатика посао налазе одмах по завршетку студија. </a:t>
            </a: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Нема незапослених математичара и информатичара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 који су студије завршили на нашем факултету.</a:t>
            </a:r>
            <a:endParaRPr lang="ru-RU" dirty="0">
              <a:solidFill>
                <a:srgbClr val="000000"/>
              </a:solidFill>
              <a:effectLst/>
              <a:latin typeface="YACgES_-lms 0"/>
            </a:endParaRPr>
          </a:p>
          <a:p>
            <a:endParaRPr lang="en-ZA" noProof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</p:spPr>
        <p:txBody>
          <a:bodyPr/>
          <a:lstStyle/>
          <a:p>
            <a:r>
              <a:rPr lang="sr-Cyrl-RS" dirty="0"/>
              <a:t>стипендија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r-Cyrl-RS" b="0" i="0" u="none" strike="noStrike" dirty="0">
                <a:effectLst/>
                <a:latin typeface="YACgES_-lms 0"/>
              </a:rPr>
              <a:t>Наши студенти током студија примају стипендије као студенти дефицитарних занимања.</a:t>
            </a:r>
            <a:endParaRPr lang="sr-Cyrl-RS" dirty="0">
              <a:effectLst/>
              <a:latin typeface="YACgES_-lms 0"/>
            </a:endParaRPr>
          </a:p>
          <a:p>
            <a:r>
              <a:rPr lang="sr-Cyrl-RS" b="0" i="0" u="none" strike="noStrike" dirty="0">
                <a:effectLst/>
                <a:latin typeface="YACgES_-lms 0"/>
              </a:rPr>
              <a:t>Поред тога, они најбољи имају могућност избора стипендије коју нуде институције Републике Српске, а које представљају приличан удио у буџету сваке породице.</a:t>
            </a:r>
            <a:endParaRPr lang="sr-Cyrl-RS" dirty="0">
              <a:effectLst/>
              <a:latin typeface="YACgES_-lms 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F51B-0E28-4171-AE7C-A31AAB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1188AF-1B8F-40DD-90B1-DC0F52BA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0"/>
          <a:lstStyle/>
          <a:p>
            <a:r>
              <a:rPr lang="sr-Cyrl-RS" dirty="0"/>
              <a:t>Расположива мјеста</a:t>
            </a:r>
            <a:endParaRPr lang="en-US" dirty="0"/>
          </a:p>
        </p:txBody>
      </p:sp>
      <p:graphicFrame>
        <p:nvGraphicFramePr>
          <p:cNvPr id="53" name="Table 50">
            <a:extLst>
              <a:ext uri="{FF2B5EF4-FFF2-40B4-BE49-F238E27FC236}">
                <a16:creationId xmlns:a16="http://schemas.microsoft.com/office/drawing/2014/main" id="{7EB17215-3702-4854-86F9-086DB8BCA17E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851517816"/>
              </p:ext>
            </p:extLst>
          </p:nvPr>
        </p:nvGraphicFramePr>
        <p:xfrm>
          <a:off x="838199" y="2286000"/>
          <a:ext cx="9539797" cy="2337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788">
                  <a:extLst>
                    <a:ext uri="{9D8B030D-6E8A-4147-A177-3AD203B41FA5}">
                      <a16:colId xmlns:a16="http://schemas.microsoft.com/office/drawing/2014/main" val="544038161"/>
                    </a:ext>
                  </a:extLst>
                </a:gridCol>
                <a:gridCol w="2169670">
                  <a:extLst>
                    <a:ext uri="{9D8B030D-6E8A-4147-A177-3AD203B41FA5}">
                      <a16:colId xmlns:a16="http://schemas.microsoft.com/office/drawing/2014/main" val="2284043154"/>
                    </a:ext>
                  </a:extLst>
                </a:gridCol>
                <a:gridCol w="2589757">
                  <a:extLst>
                    <a:ext uri="{9D8B030D-6E8A-4147-A177-3AD203B41FA5}">
                      <a16:colId xmlns:a16="http://schemas.microsoft.com/office/drawing/2014/main" val="2987712514"/>
                    </a:ext>
                  </a:extLst>
                </a:gridCol>
                <a:gridCol w="1749582">
                  <a:extLst>
                    <a:ext uri="{9D8B030D-6E8A-4147-A177-3AD203B41FA5}">
                      <a16:colId xmlns:a16="http://schemas.microsoft.com/office/drawing/2014/main" val="1068233346"/>
                    </a:ext>
                  </a:extLst>
                </a:gridCol>
              </a:tblGrid>
              <a:tr h="196425">
                <a:tc>
                  <a:txBody>
                    <a:bodyPr/>
                    <a:lstStyle/>
                    <a:p>
                      <a:pPr algn="r"/>
                      <a:endParaRPr lang="en-US" sz="1400" b="0" cap="all" spc="150" baseline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cap="all" spc="150" baseline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cap="all" spc="150" baseline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cap="all" spc="150" baseline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65677"/>
                  </a:ext>
                </a:extLst>
              </a:tr>
              <a:tr h="406485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Буџет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Суфинансирање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Укупно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137574"/>
                  </a:ext>
                </a:extLst>
              </a:tr>
              <a:tr h="4064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</a:rPr>
                        <a:t>Наставни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742485"/>
                  </a:ext>
                </a:extLst>
              </a:tr>
              <a:tr h="4064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</a:rPr>
                        <a:t>Општи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860975"/>
                  </a:ext>
                </a:extLst>
              </a:tr>
              <a:tr h="4064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Информатички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121222"/>
                  </a:ext>
                </a:extLst>
              </a:tr>
              <a:tr h="4064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Укупно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dirty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317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8B044-C125-4F21-B6E1-ECBEB976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8F823A-E7BB-4668-930B-C119B7771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78143" y="0"/>
            <a:ext cx="2013857" cy="141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73C4F3-0B20-4720-9910-82CE4DCE4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52114" y="0"/>
            <a:ext cx="3439886" cy="5769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74B24FB-1A1E-4E87-89DD-2950B04B144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3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/>
          <a:lstStyle/>
          <a:p>
            <a:r>
              <a:rPr lang="sr-Cyrl-RS" dirty="0"/>
              <a:t>КАКО УПИСАТИ МАТЕМАТИКУ И ИНФОРМАТИКУ?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185644"/>
            <a:ext cx="3924300" cy="823912"/>
          </a:xfrm>
        </p:spPr>
        <p:txBody>
          <a:bodyPr/>
          <a:lstStyle/>
          <a:p>
            <a:r>
              <a:rPr lang="sr-Cyrl-RS" dirty="0"/>
              <a:t>ПРИЈЕМНИ ИСПИТ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097611"/>
            <a:ext cx="3924300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Да бисте се уписали на СП Математика и информатика треба да положите </a:t>
            </a:r>
            <a:r>
              <a:rPr lang="ru-RU" i="0" u="none" strike="noStrike" dirty="0">
                <a:solidFill>
                  <a:srgbClr val="000000"/>
                </a:solidFill>
                <a:effectLst/>
              </a:rPr>
              <a:t>пријемни испит из математике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, који обухвата градиво првог и другог разреда средње школе. </a:t>
            </a:r>
          </a:p>
          <a:p>
            <a:r>
              <a:rPr lang="ru-RU" noProof="1">
                <a:solidFill>
                  <a:srgbClr val="000000"/>
                </a:solidFill>
              </a:rPr>
              <a:t>На ПМФ-у можете да купите збирку ријешених задатака са претходних пријемних испита.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E0ACA0-9139-4C37-920D-BF3C1FF46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86486" y="3119611"/>
            <a:ext cx="3943627" cy="1026262"/>
          </a:xfrm>
        </p:spPr>
        <p:txBody>
          <a:bodyPr>
            <a:norm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Ако желите да обновите градиво, можете да се пријавите на </a:t>
            </a:r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бесплатну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 припремну наставу коју организује ПМФ у априлу 2022. </a:t>
            </a:r>
            <a:endParaRPr lang="en-ZA" noProof="1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262A208-567C-4F9B-B8E0-81C1D46866D8}"/>
              </a:ext>
            </a:extLst>
          </p:cNvPr>
          <p:cNvSpPr txBox="1">
            <a:spLocks/>
          </p:cNvSpPr>
          <p:nvPr/>
        </p:nvSpPr>
        <p:spPr>
          <a:xfrm>
            <a:off x="7410173" y="2169596"/>
            <a:ext cx="394362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/>
              <a:t>ПРИПРЕМНА НАСТАВА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978294E0-D301-40C9-8A78-E7901C68B57D}"/>
              </a:ext>
            </a:extLst>
          </p:cNvPr>
          <p:cNvSpPr txBox="1">
            <a:spLocks/>
          </p:cNvSpPr>
          <p:nvPr/>
        </p:nvSpPr>
        <p:spPr>
          <a:xfrm>
            <a:off x="7360606" y="4719290"/>
            <a:ext cx="3943627" cy="102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noProof="1"/>
          </a:p>
        </p:txBody>
      </p:sp>
    </p:spTree>
    <p:extLst>
      <p:ext uri="{BB962C8B-B14F-4D97-AF65-F5344CB8AC3E}">
        <p14:creationId xmlns:p14="http://schemas.microsoft.com/office/powerpoint/2010/main" val="105740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29BA-5B7D-4676-A4C2-B6832991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дАНИ МАТЕМАТИКЕ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C7E34-1AC3-4E0D-9264-D3DA48239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9115" y="2776935"/>
            <a:ext cx="4367813" cy="951685"/>
          </a:xfrm>
        </p:spPr>
        <p:txBody>
          <a:bodyPr/>
          <a:lstStyle/>
          <a:p>
            <a:pPr lvl="1"/>
            <a:endParaRPr lang="sr-Cyrl-BA" sz="1500" dirty="0"/>
          </a:p>
          <a:p>
            <a:pPr lvl="1"/>
            <a:endParaRPr lang="sr-Cyrl-BA" sz="1500" dirty="0"/>
          </a:p>
          <a:p>
            <a:pPr lvl="1"/>
            <a:endParaRPr lang="sr-Cyrl-BA" sz="1500" dirty="0"/>
          </a:p>
          <a:p>
            <a:pPr lvl="1"/>
            <a:endParaRPr lang="sr-Cyrl-BA" sz="1500" dirty="0"/>
          </a:p>
          <a:p>
            <a:pPr lvl="1"/>
            <a:endParaRPr lang="sr-Cyrl-BA" sz="1500" dirty="0"/>
          </a:p>
          <a:p>
            <a:pPr lvl="1"/>
            <a:endParaRPr lang="sr-Cyrl-BA" sz="1500" dirty="0"/>
          </a:p>
          <a:p>
            <a:pPr lvl="1"/>
            <a:r>
              <a:rPr lang="sr-Cyrl-BA" sz="1500" b="0" dirty="0"/>
              <a:t>Манифестација чији је циљ промовисање математике међу ученицима основних и средњих школа, студентима, дјецом и одраслима. </a:t>
            </a:r>
          </a:p>
          <a:p>
            <a:endParaRPr lang="sr-Cyrl-BA" sz="1500" dirty="0"/>
          </a:p>
          <a:p>
            <a:endParaRPr lang="en-US" sz="15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1C8DC3-32CC-4105-B0A1-6C822AA0DB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33700" y="3833811"/>
            <a:ext cx="4004530" cy="2247391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211DFF4-AC49-45E3-B6B5-3C4348AB87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70064" y="3833811"/>
            <a:ext cx="3683736" cy="2262081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1DF86-F6B0-45BB-BD32-12197E16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77B374-EF19-491E-A810-FC21DA81A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139" y="1242874"/>
            <a:ext cx="3609661" cy="21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3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9FBD-91AE-4A82-80AC-CF9D3844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ВИШЕ ИНФОРМАЦИЈА</a:t>
            </a:r>
            <a:endParaRPr lang="en-US" dirty="0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1B232F47-3094-4004-8C82-9842E0BF700D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/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A73A5-2D30-4B67-8EAC-ABCBC6C3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5E33D4-08F8-4E91-999B-87B70B204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9523"/>
            <a:ext cx="10640627" cy="50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97742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dark sales pitch_tm22318419_Win32_LW__SL_v3" id="{25F84EBA-C1D2-4AFA-BE29-F69FFF8F2DC6}" vid="{6C5BA4FE-EBF3-4DA8-82DB-24F1AF7B6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2880</TotalTime>
  <Words>418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Tenorite</vt:lpstr>
      <vt:lpstr>YACgES_-lms 0</vt:lpstr>
      <vt:lpstr>Monoline</vt:lpstr>
      <vt:lpstr>Студијски програм математика и информатика</vt:lpstr>
      <vt:lpstr>О НАМА</vt:lpstr>
      <vt:lpstr>PowerPoint Presentation</vt:lpstr>
      <vt:lpstr>Зашто уписати математику и информатику?</vt:lpstr>
      <vt:lpstr>стипендија</vt:lpstr>
      <vt:lpstr>Расположива мјеста</vt:lpstr>
      <vt:lpstr>КАКО УПИСАТИ МАТЕМАТИКУ И ИНФОРМАТИКУ?</vt:lpstr>
      <vt:lpstr>дАНИ МАТЕМАТИКЕ </vt:lpstr>
      <vt:lpstr>ВИШЕ ИНФОРМАЦИЈА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Студијски програм математика и информатика</dc:title>
  <dc:creator>saraj</dc:creator>
  <cp:lastModifiedBy>saraj</cp:lastModifiedBy>
  <cp:revision>5</cp:revision>
  <dcterms:created xsi:type="dcterms:W3CDTF">2022-03-09T20:28:35Z</dcterms:created>
  <dcterms:modified xsi:type="dcterms:W3CDTF">2022-03-13T10:04:28Z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